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6" r:id="rId6"/>
    <p:sldId id="275" r:id="rId7"/>
    <p:sldId id="267" r:id="rId8"/>
    <p:sldId id="276" r:id="rId9"/>
    <p:sldId id="268" r:id="rId10"/>
    <p:sldId id="277" r:id="rId11"/>
    <p:sldId id="269" r:id="rId12"/>
    <p:sldId id="270" r:id="rId13"/>
    <p:sldId id="278" r:id="rId14"/>
    <p:sldId id="273" r:id="rId15"/>
    <p:sldId id="279" r:id="rId16"/>
    <p:sldId id="291" r:id="rId17"/>
    <p:sldId id="289" r:id="rId18"/>
    <p:sldId id="290" r:id="rId19"/>
    <p:sldId id="29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0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5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1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1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8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3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9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D724-42D4-4F89-B033-6ED37A5F3AC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B4A7-BA56-4446-9E15-281102F8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9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3" y="0"/>
            <a:ext cx="10628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1425" y="21229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ОСМС: РЕШЕНИЕ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700315" y="1465805"/>
            <a:ext cx="4198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8043" y="2512826"/>
            <a:ext cx="2736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СТРАХОВКА – ВОЗМОЖНОСТЬ СНИЗИТЬ ТРАТЫ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03" y="636037"/>
            <a:ext cx="70294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1237" y="21811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015" y="2644170"/>
            <a:ext cx="41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МИКРО</a:t>
            </a:r>
            <a:r>
              <a:rPr lang="ru-RU" sz="9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2303" y="1940632"/>
            <a:ext cx="394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НАСЕЛЕНИЕ НЕ ЗНАЕТ СВОИХ ПРАВ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78998" y="3755485"/>
            <a:ext cx="3984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НАСЕЛЕНИЕ НЕ ЗАБОТИТСЯ О ПРОФИЛАКТИКЕ</a:t>
            </a:r>
            <a:endParaRPr lang="ru-RU" dirty="0"/>
          </a:p>
          <a:p>
            <a:endParaRPr lang="ru-RU" sz="12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2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1237" y="21811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237" y="2185825"/>
            <a:ext cx="41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МИКРО</a:t>
            </a:r>
            <a:r>
              <a:rPr lang="ru-RU" sz="9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8551" y="1770326"/>
            <a:ext cx="43371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НАСЕЛЕНИЕ НЕ ЗНАЕТ СВОИХ ПРАВ </a:t>
            </a:r>
            <a:endParaRPr lang="ru-RU" dirty="0"/>
          </a:p>
          <a:p>
            <a:endParaRPr lang="ru-RU" sz="1200" i="1" dirty="0"/>
          </a:p>
          <a:p>
            <a:endParaRPr lang="ru-RU" sz="1200" i="1" dirty="0"/>
          </a:p>
          <a:p>
            <a:endParaRPr lang="ru-RU" sz="1200" i="1" dirty="0"/>
          </a:p>
          <a:p>
            <a:r>
              <a:rPr lang="ru-RU" dirty="0"/>
              <a:t>Граждане тратят свои деньги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на  бесплатные услуги</a:t>
            </a:r>
            <a:r>
              <a:rPr lang="ru-RU" sz="1200" dirty="0"/>
              <a:t>,</a:t>
            </a:r>
          </a:p>
          <a:p>
            <a:r>
              <a:rPr lang="ru-RU" dirty="0"/>
              <a:t>гарантированные государством.</a:t>
            </a:r>
          </a:p>
          <a:p>
            <a:endParaRPr lang="ru-RU" dirty="0"/>
          </a:p>
          <a:p>
            <a:endParaRPr lang="ru-RU" dirty="0"/>
          </a:p>
          <a:p>
            <a:endParaRPr lang="ru-RU" sz="1200" i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20343" y="3986317"/>
            <a:ext cx="4173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Лишь </a:t>
            </a:r>
            <a:r>
              <a:rPr lang="ru-RU" sz="2400" dirty="0">
                <a:solidFill>
                  <a:srgbClr val="FF0000"/>
                </a:solidFill>
              </a:rPr>
              <a:t>10% населения </a:t>
            </a:r>
            <a:r>
              <a:rPr lang="ru-RU" dirty="0"/>
              <a:t>пользуется правом свободного выбора врача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2927" y="4984694"/>
            <a:ext cx="44629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Мало кто знает, что </a:t>
            </a:r>
            <a:r>
              <a:rPr lang="ru-RU" sz="3200" dirty="0">
                <a:solidFill>
                  <a:srgbClr val="FF0000"/>
                </a:solidFill>
              </a:rPr>
              <a:t>30%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гос.заказа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медуслуги</a:t>
            </a:r>
            <a:r>
              <a:rPr lang="ru-RU" dirty="0"/>
              <a:t> оказывают частные клиники, услуги которых зачастую выбирают и оплачивают из собственных средств пациенты </a:t>
            </a:r>
          </a:p>
        </p:txBody>
      </p:sp>
    </p:spTree>
    <p:extLst>
      <p:ext uri="{BB962C8B-B14F-4D97-AF65-F5344CB8AC3E}">
        <p14:creationId xmlns:p14="http://schemas.microsoft.com/office/powerpoint/2010/main" val="22862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1425" y="21229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ОСМС: РЕШЕНИЕ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700315" y="1465805"/>
            <a:ext cx="4198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8043" y="2512826"/>
            <a:ext cx="25785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«ДЕНЬГИ ИДУТ ЗА ПАЦИЕНТОМ»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3328" y="2133027"/>
            <a:ext cx="68193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FF0000"/>
                </a:solidFill>
              </a:rPr>
              <a:t>ПОДУШЕВОЕ ФИНАНСИРОВАНИЕ ДЛЯ ПОЛИКЛИНИК, ОПЛАТА ПО ФАКТУ – ДЛЯ СТАЦИОНАРОВ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Прикрепляясь к поликлинике, пациент выбирает врача общей практики. Это специалист, которому он доверяет. И эксперт, который поможет ему получить направление в любую больницу из числа поставщиков ФСМС.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Каждый пациент может получить лечение в любом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мед.учреждении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входящем в список поставщиков ФСМС  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FF0000"/>
                </a:solidFill>
              </a:rPr>
              <a:t>УДОВЛЕТВОРЕННОСТЬ ПАЦИЕНТА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Отзывы пациентов учитываются при оплате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мед.услуг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поставщиков ФСМС 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FF0000"/>
                </a:solidFill>
              </a:rPr>
              <a:t> РАЗВИТИЕ КОНКУРЕНЦИИ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Уже в 2018 году ФСМС ставит цель удвоить сумму, направляемую на оплату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мед.услуг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частных клиник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24271" y="1486696"/>
            <a:ext cx="8224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ГРАЖДАНИН СТАНОВИТСЯ КЛЮЧЕВЫМ ИГРОКОМ В СИСТЕМЕ ЗДРАВООХРАНЕНИЯ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17512" y="5641680"/>
            <a:ext cx="4337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01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1237" y="21811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237" y="2185825"/>
            <a:ext cx="41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МИКРО</a:t>
            </a:r>
            <a:r>
              <a:rPr lang="ru-RU" sz="9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1805" y="2093492"/>
            <a:ext cx="3984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НАСЕЛЕНИЕ НЕ ЗАБОТИТСЯ О ПРОФИЛАКТИКЕ</a:t>
            </a:r>
            <a:endParaRPr lang="ru-RU" dirty="0"/>
          </a:p>
          <a:p>
            <a:endParaRPr lang="ru-RU" sz="1200" i="1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7030" y="3201488"/>
            <a:ext cx="35485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70% госпитализаций </a:t>
            </a:r>
          </a:p>
          <a:p>
            <a:r>
              <a:rPr lang="ru-RU" i="1" dirty="0"/>
              <a:t>– запущенные, критические случаи. </a:t>
            </a:r>
          </a:p>
          <a:p>
            <a:endParaRPr lang="ru-RU" i="1" dirty="0"/>
          </a:p>
          <a:p>
            <a:r>
              <a:rPr lang="ru-RU" i="1" dirty="0"/>
              <a:t>Это приводит к росту расходов на лечение самого гражданина и государства.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1425" y="21229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ОСМС: РЕШЕНИЕ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913198" y="1465803"/>
            <a:ext cx="4198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8043" y="2512826"/>
            <a:ext cx="2812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ПРОФИЛАКТИКА – ОСНОВА ОСМС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043" y="1560601"/>
            <a:ext cx="4337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60142" y="1960022"/>
            <a:ext cx="3189528" cy="3508653"/>
          </a:xfrm>
          <a:prstGeom prst="rect">
            <a:avLst/>
          </a:prstGeom>
          <a:noFill/>
          <a:ln w="38100" cap="rnd">
            <a:solidFill>
              <a:schemeClr val="accent6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Профилактические мероприятия в рамках ОСМС будут существенно расширены.</a:t>
            </a:r>
          </a:p>
          <a:p>
            <a:endParaRPr lang="ru-RU" dirty="0"/>
          </a:p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40%</a:t>
            </a:r>
            <a:r>
              <a:rPr lang="ru-RU" dirty="0"/>
              <a:t> закупаемых услуг составит амбулаторно-поликлиническая помощь к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2020 году.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0965" y="1960022"/>
            <a:ext cx="3708610" cy="3508653"/>
          </a:xfrm>
          <a:prstGeom prst="rect">
            <a:avLst/>
          </a:prstGeom>
          <a:noFill/>
          <a:ln w="38100" cap="rnd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Последовательно будут развиваться </a:t>
            </a:r>
            <a:r>
              <a:rPr lang="ru-RU" dirty="0" err="1"/>
              <a:t>стационарозамещающие</a:t>
            </a:r>
            <a:r>
              <a:rPr lang="ru-RU" dirty="0"/>
              <a:t> услуги. </a:t>
            </a:r>
          </a:p>
          <a:p>
            <a:r>
              <a:rPr lang="ru-RU" dirty="0"/>
              <a:t>Уже с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2018 года </a:t>
            </a:r>
            <a:r>
              <a:rPr lang="ru-RU" dirty="0"/>
              <a:t>на эти услуги планируется потратить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не менее 5% </a:t>
            </a:r>
            <a:r>
              <a:rPr lang="ru-RU" dirty="0"/>
              <a:t>средств ОСМС.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60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7372" y="2181274"/>
            <a:ext cx="10494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ЧТО ПОЛУЧИТ ЗАСТРАХОВАННЫЙ?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8043" y="1560601"/>
            <a:ext cx="4337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5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6967279" y="5060907"/>
            <a:ext cx="4301708" cy="437172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ДМС: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ДОПОЛНИТЕЛЬНЫЙ ПАКЕТ МЕДИЦИНСКИХ УСЛУГ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67279" y="2592946"/>
            <a:ext cx="4301708" cy="34145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ОСМС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: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ТОЛЬКО ДЛЯ ЗАСТРАХОВАННЫХ ГРАЖДАН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7750" y="1510284"/>
            <a:ext cx="3873261" cy="7738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1991" y="3919323"/>
            <a:ext cx="3795019" cy="953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2" y="376114"/>
            <a:ext cx="10515600" cy="69447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КАЗАХСТАНСКАЯ МОДЕЛЬ </a:t>
            </a:r>
            <a:br>
              <a:rPr lang="ru-RU" sz="2000" b="1" dirty="0">
                <a:solidFill>
                  <a:schemeClr val="accent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2000" b="1" dirty="0">
                <a:solidFill>
                  <a:schemeClr val="accent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ФИНАНСИРОВАНИЯ ЗДРАВООХРАНЕНИЯ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750" y="1017919"/>
            <a:ext cx="38732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ИСТОЧНИКИ ФИНАНСИРОВАНИЯ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5765" y="1325702"/>
            <a:ext cx="4301708" cy="360225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1241" y="1017919"/>
            <a:ext cx="17942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ПЛАТЕЛЬЩИКИ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5767" y="1017919"/>
            <a:ext cx="430170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ФИНАНСИРУЕМЫЕ УСЛУГИ ЗДРАВООХРАНЕНИЯ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7327" y="1711335"/>
            <a:ext cx="3623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ГОСУДАРСТВЕННОЕ ФИНАНСИРОВАНИЕ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0006" y="1355808"/>
            <a:ext cx="4290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Aharoni" panose="02010803020104030203" pitchFamily="2" charset="-79"/>
              </a:rPr>
              <a:t>ГОБМП: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НАБОР БАЗОВЫХ УСЛУГ ДЛЯ ВСЕХ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1523" y="1685908"/>
            <a:ext cx="432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Социально значимые заболевания </a:t>
            </a:r>
            <a:br>
              <a:rPr lang="ru-RU" sz="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(туберкулез, психич. заболевания и др.)</a:t>
            </a:r>
          </a:p>
          <a:p>
            <a:pPr marL="285750" indent="-285750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Неотложная помощь</a:t>
            </a:r>
          </a:p>
          <a:p>
            <a:pPr marL="285750" indent="-285750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Транспортировка</a:t>
            </a:r>
          </a:p>
          <a:p>
            <a:pPr marL="285750" indent="-285750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Некоторые виды профилактического лечения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55764" y="1653493"/>
            <a:ext cx="4301708" cy="147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5764" y="3263658"/>
            <a:ext cx="4301708" cy="198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7279" y="5485947"/>
            <a:ext cx="4301707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Стоматологические услуги;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косметология;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Сервисное обслуживание; 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Отдельные палаты; 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Применение особо дорогих лекарственных препаратов и изделия медицинского назначения;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Особое питание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81640" y="5137817"/>
            <a:ext cx="4301708" cy="1435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031355" y="1892016"/>
            <a:ext cx="1544129" cy="51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901241" y="2653886"/>
            <a:ext cx="1804359" cy="22188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Фонд 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социального медицинского страхования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000444" y="6003189"/>
            <a:ext cx="1544129" cy="51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23443" y="4548092"/>
            <a:ext cx="1544129" cy="51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61990" y="5242533"/>
            <a:ext cx="3873261" cy="984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000444" y="3106568"/>
            <a:ext cx="1544129" cy="51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5112" y="5270595"/>
            <a:ext cx="3623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ЧАСТНЫЕ ЛИЦА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Добровольные страховые премии от граждан и предприятий 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около 400 тысяч человек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1992" y="2679766"/>
            <a:ext cx="342188" cy="21930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552" y="2628008"/>
            <a:ext cx="461665" cy="22028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СИСТЕМА ОСМС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64867" y="1299816"/>
            <a:ext cx="387901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950006" y="1299816"/>
            <a:ext cx="429595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891177" y="1299816"/>
            <a:ext cx="180435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61992" y="152072"/>
            <a:ext cx="10483964" cy="229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81640" y="2934396"/>
            <a:ext cx="4275832" cy="19383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986105" y="3106568"/>
            <a:ext cx="430170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Амбулаторные медицинские услуги:</a:t>
            </a:r>
          </a:p>
          <a:p>
            <a:pPr marL="534988" lvl="1" indent="-173038">
              <a:buFont typeface="Arial Narrow" panose="020B0606020202030204" pitchFamily="34" charset="0"/>
              <a:buChar char="–"/>
              <a:tabLst>
                <a:tab pos="449263" algn="l"/>
              </a:tabLst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Первая помощь</a:t>
            </a:r>
          </a:p>
          <a:p>
            <a:pPr marL="534988" lvl="1" indent="-173038">
              <a:buFont typeface="Arial Narrow" panose="020B0606020202030204" pitchFamily="34" charset="0"/>
              <a:buChar char="–"/>
              <a:tabLst>
                <a:tab pos="449263" algn="l"/>
              </a:tabLst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Консультации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Лечение в стационаре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Госпитализация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Хирургия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Лабораторные услуги</a:t>
            </a:r>
          </a:p>
          <a:p>
            <a:pPr marL="361950" indent="-276225">
              <a:buClr>
                <a:srgbClr val="C00000"/>
              </a:buClr>
              <a:buFont typeface="Arial Narrow" panose="020B0606020202030204" pitchFamily="34" charset="0"/>
              <a:buChar char="●"/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Некоторые рецептурные препараты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04180" y="4059037"/>
            <a:ext cx="239521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РАБОТОДАТЕЛЬ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3%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 дохода работника</a:t>
            </a:r>
            <a:endParaRPr lang="ru-RU" sz="1050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</a:pP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РАБОТНИК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2%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 дохода работника</a:t>
            </a:r>
          </a:p>
          <a:p>
            <a:pPr>
              <a:lnSpc>
                <a:spcPct val="90000"/>
              </a:lnSpc>
            </a:pP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ПРЕДПРИНИМАТЕЛЬ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5%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 2 МЗП</a:t>
            </a:r>
          </a:p>
          <a:p>
            <a:pPr>
              <a:lnSpc>
                <a:spcPct val="90000"/>
              </a:lnSpc>
            </a:pPr>
            <a:r>
              <a:rPr lang="ru-RU" sz="105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ИНЫЕ ЛИЦА 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5%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 1 МЗП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547274" y="3691570"/>
            <a:ext cx="2186034" cy="14353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15695" y="2693173"/>
            <a:ext cx="1567134" cy="1194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4619" y="2894858"/>
            <a:ext cx="15558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ГОСУДАРСТВО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5%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 среднемесячной 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заработной платы,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предшествующая двум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годам текущего года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704231" y="2693173"/>
            <a:ext cx="1838415" cy="570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88023" y="3272855"/>
            <a:ext cx="1854623" cy="614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43786" y="2693172"/>
            <a:ext cx="19202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ТРАНСФЕРТ на </a:t>
            </a:r>
          </a:p>
          <a:p>
            <a:pPr>
              <a:lnSpc>
                <a:spcPct val="90000"/>
              </a:lnSpc>
            </a:pPr>
            <a:r>
              <a:rPr lang="x-none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возмещени</a:t>
            </a:r>
            <a:r>
              <a:rPr lang="ru-RU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е</a:t>
            </a:r>
            <a:r>
              <a:rPr lang="x-none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затрат </a:t>
            </a:r>
            <a:r>
              <a:rPr lang="ru-RU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за </a:t>
            </a:r>
            <a:r>
              <a:rPr lang="x-none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военнослужащи</a:t>
            </a:r>
            <a:r>
              <a:rPr lang="ru-RU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х</a:t>
            </a:r>
            <a:r>
              <a:rPr lang="x-none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сотрудник</a:t>
            </a:r>
            <a:r>
              <a:rPr lang="ru-RU" sz="8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ов</a:t>
            </a:r>
            <a:r>
              <a:rPr lang="x-none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специальных государственных и правоохранительных органов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3786" y="3295976"/>
            <a:ext cx="18844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ТРАНСФЕРТ на </a:t>
            </a:r>
          </a:p>
          <a:p>
            <a:pPr>
              <a:lnSpc>
                <a:spcPct val="90000"/>
              </a:lnSpc>
            </a:pPr>
            <a:r>
              <a:rPr lang="x-none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возмещения затрат </a:t>
            </a:r>
            <a:r>
              <a:rPr lang="ru-RU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за граждан РК, освобожденных от уплаты взносов</a:t>
            </a:r>
          </a:p>
          <a:p>
            <a:pPr>
              <a:lnSpc>
                <a:spcPct val="90000"/>
              </a:lnSpc>
            </a:pPr>
            <a:r>
              <a:rPr lang="ru-RU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(14 категории населения)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5803-1848-4156-AEF2-8447FCEB22A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99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1425" y="21229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ПРЕИМУЩЕСТВА ОСМС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412992" y="1692308"/>
            <a:ext cx="4198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8043" y="1560601"/>
            <a:ext cx="4337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91425" y="2567031"/>
            <a:ext cx="21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ВЫГОДЫ ДЛЯ ЗАСТРАХОВАННЫХ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8926" y="1837600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ПАКЕТ УСЛУГ НЕ ОГРАНИЧЕН ПО СУММЕ И НЕ ЗАВИСИТ ОТ ВЗНОСА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8926" y="2791437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СТРАХОВКА ПОКРЫВАЕТ ВЫСОКОТЕХНОЛОГИЧНЫЕ ОПЕРАЦИИ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8926" y="3840184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СТРАХОВОЙ ПАКЕТ ОРИЕНТИРОВАН НА ПРОФИЛАКТИКУ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8926" y="4888931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СИСТЕМА ОСМС ПРЕДПОЛАГАЕТ  СВОБОДУ ВЫБОРА</a:t>
            </a:r>
          </a:p>
        </p:txBody>
      </p:sp>
    </p:spTree>
    <p:extLst>
      <p:ext uri="{BB962C8B-B14F-4D97-AF65-F5344CB8AC3E}">
        <p14:creationId xmlns:p14="http://schemas.microsoft.com/office/powerpoint/2010/main" val="103088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3" y="0"/>
            <a:ext cx="10628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684477"/>
            <a:ext cx="3204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FAQ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endParaRPr lang="ru-RU" sz="66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592198" y="1610686"/>
            <a:ext cx="8389" cy="348143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4593" y="274549"/>
            <a:ext cx="721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Разберемся с мифами…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1648" y="1202514"/>
            <a:ext cx="849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1. Это не новая реформа… Действующий Закон об ОСМС принят в </a:t>
            </a:r>
            <a:r>
              <a:rPr lang="ru-RU" sz="3600" dirty="0">
                <a:solidFill>
                  <a:srgbClr val="FF0000"/>
                </a:solidFill>
              </a:rPr>
              <a:t>2015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1647" y="2825528"/>
            <a:ext cx="788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2. ОСМС – </a:t>
            </a:r>
            <a:r>
              <a:rPr lang="ru-RU" sz="3600" dirty="0">
                <a:solidFill>
                  <a:srgbClr val="FF0000"/>
                </a:solidFill>
              </a:rPr>
              <a:t>не накопительная система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Все сборы тратятся в тот же год на медицинские услуги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1646" y="4462834"/>
            <a:ext cx="7885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3. ОСМС – не заменяет бюджетное финансирование. На самом деле </a:t>
            </a:r>
            <a:r>
              <a:rPr lang="ru-RU" sz="3600" dirty="0">
                <a:solidFill>
                  <a:srgbClr val="FF0000"/>
                </a:solidFill>
              </a:rPr>
              <a:t>государство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оплачивает страховку  </a:t>
            </a:r>
            <a:r>
              <a:rPr lang="ru-RU" sz="3600" dirty="0">
                <a:solidFill>
                  <a:srgbClr val="FF0000"/>
                </a:solidFill>
              </a:rPr>
              <a:t>10 млн. льготников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204593" y="2464346"/>
            <a:ext cx="7331979" cy="2180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145869" y="4171543"/>
            <a:ext cx="7331979" cy="2180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57681" y="620785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10715" y="2096657"/>
            <a:ext cx="25166" cy="451386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43669" y="3312234"/>
            <a:ext cx="417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</a:rPr>
              <a:t>МАКРО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4749" y="3221560"/>
            <a:ext cx="426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МИКРО </a:t>
            </a:r>
          </a:p>
        </p:txBody>
      </p:sp>
    </p:spTree>
    <p:extLst>
      <p:ext uri="{BB962C8B-B14F-4D97-AF65-F5344CB8AC3E}">
        <p14:creationId xmlns:p14="http://schemas.microsoft.com/office/powerpoint/2010/main" val="401447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1237" y="21811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237" y="2185825"/>
            <a:ext cx="41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00B0F0"/>
                </a:solidFill>
              </a:rPr>
              <a:t>МАКРО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3805" y="2001159"/>
            <a:ext cx="594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ДЕМОГРАФИЧЕСКИЕ ТРЕНДЫ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3805" y="3124169"/>
            <a:ext cx="348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ВОЗМОЖНОСТИ ГОСУДАРСТВА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54473" y="4305903"/>
            <a:ext cx="3158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 - 30 РАЗВИТЫХ СТРАН</a:t>
            </a:r>
          </a:p>
        </p:txBody>
      </p:sp>
    </p:spTree>
    <p:extLst>
      <p:ext uri="{BB962C8B-B14F-4D97-AF65-F5344CB8AC3E}">
        <p14:creationId xmlns:p14="http://schemas.microsoft.com/office/powerpoint/2010/main" val="346814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1237" y="21811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624" y="2644170"/>
            <a:ext cx="41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00B0F0"/>
                </a:solidFill>
              </a:rPr>
              <a:t>МАКРО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3805" y="2001159"/>
            <a:ext cx="594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ДЕМОГРАФИЯ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0582" y="2596777"/>
            <a:ext cx="33807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НАСЕЛЕНИЕ СТАРЕЕТ</a:t>
            </a:r>
          </a:p>
          <a:p>
            <a:r>
              <a:rPr lang="ru-RU" sz="1200" i="1" dirty="0"/>
              <a:t>По классификации ООН, общество с долей населения в возрасте 65 лет и старше 7 и более процентов относится к стареющему.</a:t>
            </a:r>
          </a:p>
          <a:p>
            <a:r>
              <a:rPr lang="ru-RU" sz="1200" i="1" dirty="0"/>
              <a:t>По прогнозам органов </a:t>
            </a:r>
            <a:r>
              <a:rPr lang="ru-RU" sz="1200" i="1" dirty="0" err="1"/>
              <a:t>гос.статистики</a:t>
            </a:r>
            <a:r>
              <a:rPr lang="ru-RU" sz="1200" i="1" dirty="0"/>
              <a:t>, Казахстан преодолеет 7%-</a:t>
            </a:r>
            <a:r>
              <a:rPr lang="ru-RU" sz="1200" i="1" dirty="0" err="1"/>
              <a:t>ный</a:t>
            </a:r>
            <a:r>
              <a:rPr lang="ru-RU" sz="1200" i="1" dirty="0"/>
              <a:t> порог уже в 2017 году. </a:t>
            </a:r>
          </a:p>
          <a:p>
            <a:r>
              <a:rPr lang="ru-RU" sz="1200" i="1" dirty="0"/>
              <a:t>К 2021 году число граждан старше 60 лет вырастет на 15,7% до 2,3 млн человек.</a:t>
            </a:r>
          </a:p>
          <a:p>
            <a:endParaRPr lang="ru-RU" sz="1200" i="1" dirty="0"/>
          </a:p>
          <a:p>
            <a:r>
              <a:rPr lang="ru-RU" dirty="0">
                <a:solidFill>
                  <a:srgbClr val="00B050"/>
                </a:solidFill>
              </a:rPr>
              <a:t>РОЖДАЕМОСТЬ РАСТЕТ</a:t>
            </a:r>
          </a:p>
          <a:p>
            <a:r>
              <a:rPr lang="ru-RU" sz="1200" i="1" dirty="0"/>
              <a:t>Общий коэффициент рождаемости в 2016 году составил 23,03 на 1000 человек.</a:t>
            </a:r>
          </a:p>
          <a:p>
            <a:r>
              <a:rPr lang="ru-RU" sz="1200" i="1" dirty="0"/>
              <a:t>Показатель неуклонно растет с 1996 года и превысил показатели 1991 года, то есть на начало истории независимого Казахстана. </a:t>
            </a:r>
          </a:p>
          <a:p>
            <a:r>
              <a:rPr lang="ru-RU" sz="1200" i="1" dirty="0"/>
              <a:t>К 2021 году детское население увеличится на 9,5% и составит 6,2 млн человек.</a:t>
            </a:r>
            <a:r>
              <a:rPr lang="ru-R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24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1425" y="21229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ОСМС: РЕШЕНИЕ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389156" y="1596434"/>
            <a:ext cx="4198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8348" y="2575421"/>
            <a:ext cx="3934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СОЛИДАРНАЯ ОТВЕТСТВЕННОСТЬ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76" y="1841296"/>
            <a:ext cx="5022281" cy="36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1237" y="21811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237" y="2185825"/>
            <a:ext cx="41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00B0F0"/>
                </a:solidFill>
              </a:rPr>
              <a:t>МАКРО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6969" y="1494606"/>
            <a:ext cx="348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ВОЗМОЖНОСТИ ГОСУДАРСТВА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9833" y="1886166"/>
            <a:ext cx="4425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СОЦИАЛЬНЫЙ ВЗНОС НЕ ПАНАЦЕЯ</a:t>
            </a:r>
          </a:p>
          <a:p>
            <a:r>
              <a:rPr lang="ru-RU" sz="1200" i="1" dirty="0">
                <a:solidFill>
                  <a:schemeClr val="accent3">
                    <a:lumMod val="75000"/>
                  </a:schemeClr>
                </a:solidFill>
              </a:rPr>
              <a:t>Во-первых, он вводился для последующих выплат социальных пособий.</a:t>
            </a:r>
          </a:p>
          <a:p>
            <a:r>
              <a:rPr lang="ru-RU" sz="1200" i="1" dirty="0">
                <a:solidFill>
                  <a:schemeClr val="accent3">
                    <a:lumMod val="75000"/>
                  </a:schemeClr>
                </a:solidFill>
              </a:rPr>
              <a:t>Во-вторых, сборы по </a:t>
            </a:r>
            <a:r>
              <a:rPr lang="ru-RU" sz="1200" i="1" dirty="0" err="1">
                <a:solidFill>
                  <a:schemeClr val="accent3">
                    <a:lumMod val="75000"/>
                  </a:schemeClr>
                </a:solidFill>
              </a:rPr>
              <a:t>соц.налогу</a:t>
            </a:r>
            <a:r>
              <a:rPr lang="ru-RU" sz="1200" i="1" dirty="0">
                <a:solidFill>
                  <a:schemeClr val="accent3">
                    <a:lumMod val="75000"/>
                  </a:schemeClr>
                </a:solidFill>
              </a:rPr>
              <a:t> покрывают лишь четверть затрат на пособия.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9020" y="5159226"/>
            <a:ext cx="778081" cy="7885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504,5 млрд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24546" y="4110603"/>
            <a:ext cx="1127883" cy="1837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 трлн тенге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18018" y="3336198"/>
            <a:ext cx="1288903" cy="26341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1,9 трлн тенге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8738" y="5947791"/>
            <a:ext cx="1929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</a:rPr>
              <a:t>Поступления </a:t>
            </a:r>
            <a:r>
              <a:rPr lang="ru-RU" sz="1000" dirty="0" err="1">
                <a:solidFill>
                  <a:srgbClr val="FF0000"/>
                </a:solidFill>
              </a:rPr>
              <a:t>соцналога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233" y="5970342"/>
            <a:ext cx="1946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92D050"/>
                </a:solidFill>
              </a:rPr>
              <a:t>Расходы здравоохранения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89347" y="5992570"/>
            <a:ext cx="1946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accent4">
                    <a:lumMod val="75000"/>
                  </a:schemeClr>
                </a:solidFill>
              </a:rPr>
              <a:t>Расходы на </a:t>
            </a:r>
            <a:r>
              <a:rPr lang="ru-RU" sz="900" dirty="0" err="1">
                <a:solidFill>
                  <a:schemeClr val="accent4">
                    <a:lumMod val="75000"/>
                  </a:schemeClr>
                </a:solidFill>
              </a:rPr>
              <a:t>соц.защиту</a:t>
            </a:r>
            <a:endParaRPr lang="ru-RU" sz="9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8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1425" y="21229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ОСМС: РЕШЕНИЕ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389156" y="1596434"/>
            <a:ext cx="4198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8348" y="3171039"/>
            <a:ext cx="393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ЦЕЛЕВОЙ СБОР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8739" y="2528714"/>
            <a:ext cx="4659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ПЛАНИРОВАНИЕ РАСХОДОВ НА ОСНОВЕ СБОРОВ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ЦЕЛЕВОЕ ФИНАНСИРОВАНИЕ МЕД.УСЛУГ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44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94" y="0"/>
            <a:ext cx="268447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1237" y="218113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НЕОБХОДИМОСТЬ  ВНЕДРЕНИЯ ОСМС: ПРИЧИНЫ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237" y="2185825"/>
            <a:ext cx="417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00B0F0"/>
                </a:solidFill>
              </a:rPr>
              <a:t>МАКРО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10525" y="2001159"/>
            <a:ext cx="327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«30 РАЗВИТЫХ СТРАН» ОЭСР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7971" y="2726422"/>
            <a:ext cx="3263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35%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расходов на здравоохранение несут граждане Казахстана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7971" y="4850235"/>
            <a:ext cx="395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СТАНДАРТ</a:t>
            </a:r>
            <a:r>
              <a:rPr lang="ru-RU" sz="1600" dirty="0">
                <a:solidFill>
                  <a:srgbClr val="92D050"/>
                </a:solidFill>
              </a:rPr>
              <a:t> </a:t>
            </a:r>
            <a:r>
              <a:rPr lang="ru-RU" sz="3600" dirty="0">
                <a:solidFill>
                  <a:srgbClr val="92D050"/>
                </a:solidFill>
              </a:rPr>
              <a:t>ОЭСР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3600" dirty="0">
                <a:solidFill>
                  <a:srgbClr val="92D050"/>
                </a:solidFill>
              </a:rPr>
              <a:t>20%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3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758</Words>
  <Application>Microsoft Office PowerPoint</Application>
  <PresentationFormat>Широкоэкранный</PresentationFormat>
  <Paragraphs>163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КАЗАХСТАНСКАЯ МОДЕЛЬ  ФИНАНСИРОВАНИЯ ЗДРАВООХРАНЕНИЯ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Сандыбаева</dc:creator>
  <cp:lastModifiedBy>Айгерим Суинбаева</cp:lastModifiedBy>
  <cp:revision>41</cp:revision>
  <dcterms:created xsi:type="dcterms:W3CDTF">2017-06-09T06:38:59Z</dcterms:created>
  <dcterms:modified xsi:type="dcterms:W3CDTF">2017-07-26T11:31:18Z</dcterms:modified>
</cp:coreProperties>
</file>